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53" r:id="rId3"/>
    <p:sldId id="328" r:id="rId4"/>
    <p:sldId id="327" r:id="rId5"/>
    <p:sldId id="371" r:id="rId6"/>
    <p:sldId id="36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82" r:id="rId20"/>
    <p:sldId id="358" r:id="rId21"/>
    <p:sldId id="374" r:id="rId22"/>
    <p:sldId id="373" r:id="rId23"/>
    <p:sldId id="381" r:id="rId24"/>
    <p:sldId id="380" r:id="rId25"/>
    <p:sldId id="385" r:id="rId26"/>
    <p:sldId id="384" r:id="rId27"/>
    <p:sldId id="341" r:id="rId28"/>
    <p:sldId id="3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749"/>
  </p:normalViewPr>
  <p:slideViewPr>
    <p:cSldViewPr snapToGrid="0" snapToObjects="1">
      <p:cViewPr>
        <p:scale>
          <a:sx n="109" d="100"/>
          <a:sy n="109" d="100"/>
        </p:scale>
        <p:origin x="14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1 kW solar 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49" y="702286"/>
            <a:ext cx="2647097" cy="54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you have a correctly formatted a  date-time, you can easily retrieve components such as week, hour, year etc.</a:t>
            </a:r>
          </a:p>
          <a:p>
            <a:r>
              <a:rPr lang="en-US" dirty="0" smtClean="0"/>
              <a:t>Task: use mutate() to add hour, week and date columns to `ninja`</a:t>
            </a:r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and moving average models, e.g. ARMA, ARIMA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important to get the data pre-processing and train/test split steps right for forecasting tasks as 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remainder 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times and increases the dimensionality of the data significantly</a:t>
            </a:r>
          </a:p>
          <a:p>
            <a:r>
              <a:rPr lang="en-US" dirty="0" smtClean="0"/>
              <a:t>One 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445369" cy="1325563"/>
          </a:xfrm>
        </p:spPr>
        <p:txBody>
          <a:bodyPr/>
          <a:lstStyle/>
          <a:p>
            <a:r>
              <a:rPr lang="en-US" smtClean="0"/>
              <a:t>Lagged 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059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Lagged explanatory variables </a:t>
            </a:r>
            <a:r>
              <a:rPr lang="en-US" dirty="0" smtClean="0"/>
              <a:t>are among the most important inputs for forecasting models</a:t>
            </a:r>
          </a:p>
          <a:p>
            <a:r>
              <a:rPr lang="en-US" dirty="0" smtClean="0"/>
              <a:t>We can include observations of the target variable and other explanatory variables from any time before the forecast horizon, </a:t>
            </a:r>
            <a:r>
              <a:rPr lang="en-US" u="sng" dirty="0" smtClean="0"/>
              <a:t>but not after</a:t>
            </a:r>
          </a:p>
          <a:p>
            <a:r>
              <a:rPr lang="en-US" dirty="0" smtClean="0"/>
              <a:t>Depending on the context, you may want to include 24hr, 1wk, 1yr lagged variables: you can use autocorrelation to inform your decision</a:t>
            </a:r>
          </a:p>
          <a:p>
            <a:r>
              <a:rPr lang="en-US" dirty="0" smtClean="0"/>
              <a:t>1 year might be useful for solar PV, but we don’t have enough data </a:t>
            </a:r>
            <a:r>
              <a:rPr lang="en-US" dirty="0" smtClean="0">
                <a:sym typeface="Wingdings"/>
              </a:rPr>
              <a:t>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20916" y="1983009"/>
            <a:ext cx="1891648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91"/>
          <a:stretch/>
        </p:blipFill>
        <p:spPr>
          <a:xfrm>
            <a:off x="8553829" y="4493179"/>
            <a:ext cx="1701800" cy="1683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6893" y="400129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Lagged values with N=1</a:t>
            </a:r>
            <a:endParaRPr lang="en-US" sz="16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In general: if we are forecasting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with a forecast horizon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i="1" dirty="0" err="1" smtClean="0"/>
                  <a:t>timesteps</a:t>
                </a:r>
                <a:r>
                  <a:rPr lang="en-US" i="1" dirty="0" smtClean="0"/>
                  <a:t>, we can use any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blipFill rotWithShape="0">
                <a:blip r:embed="rId3"/>
                <a:stretch>
                  <a:fillRect t="-2463" r="-324" b="-25616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Task: create a function for pre-processing your data</a:t>
            </a:r>
          </a:p>
          <a:p>
            <a:pPr lvl="1"/>
            <a:r>
              <a:rPr lang="en-US" dirty="0"/>
              <a:t>Add 24 hour lagged variables for: </a:t>
            </a:r>
          </a:p>
          <a:p>
            <a:pPr lvl="2"/>
            <a:r>
              <a:rPr lang="en-US" dirty="0"/>
              <a:t>Electricity </a:t>
            </a:r>
          </a:p>
          <a:p>
            <a:pPr lvl="2"/>
            <a:r>
              <a:rPr lang="en-US" dirty="0"/>
              <a:t>Direct irradiance </a:t>
            </a:r>
          </a:p>
          <a:p>
            <a:pPr lvl="2"/>
            <a:r>
              <a:rPr lang="en-US" dirty="0"/>
              <a:t>Diffuse irradiance</a:t>
            </a:r>
          </a:p>
          <a:p>
            <a:pPr lvl="2"/>
            <a:r>
              <a:rPr lang="en-US" dirty="0"/>
              <a:t>Temperature</a:t>
            </a:r>
          </a:p>
          <a:p>
            <a:pPr lvl="1"/>
            <a:r>
              <a:rPr lang="en-US" dirty="0"/>
              <a:t>Add the sine and cosine transforms of week and hour variables</a:t>
            </a:r>
          </a:p>
          <a:p>
            <a:r>
              <a:rPr lang="en-US" dirty="0"/>
              <a:t>Task: pre-process your training and testing data </a:t>
            </a:r>
            <a:r>
              <a:rPr lang="en-US" b="1" dirty="0"/>
              <a:t>separately</a:t>
            </a:r>
            <a:r>
              <a:rPr lang="en-US" dirty="0"/>
              <a:t> with the cleaning function</a:t>
            </a:r>
          </a:p>
          <a:p>
            <a:r>
              <a:rPr lang="en-US" dirty="0"/>
              <a:t>Task: drop the NA values from your training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3" y="2274278"/>
            <a:ext cx="3036199" cy="201081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639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</a:p>
          <a:p>
            <a:r>
              <a:rPr lang="en-US" dirty="0" smtClean="0"/>
              <a:t>Upcoming competitions!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</a:t>
            </a:r>
            <a:r>
              <a:rPr lang="en-US" b="1" dirty="0" smtClean="0"/>
              <a:t>different features </a:t>
            </a:r>
            <a:r>
              <a:rPr lang="en-US" dirty="0" smtClean="0"/>
              <a:t>(sampled randomly) and </a:t>
            </a:r>
            <a:r>
              <a:rPr lang="en-US" b="1" dirty="0" smtClean="0"/>
              <a:t>with different data </a:t>
            </a:r>
          </a:p>
          <a:p>
            <a:r>
              <a:rPr lang="en-US" dirty="0" smtClean="0"/>
              <a:t>The forest of trees are used to calculate an average prediction</a:t>
            </a:r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325" y="4799083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forecast to your predictions data frame</a:t>
            </a:r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087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now employ our models to predict the solar PV output on the out-of-sample data (October onwards)</a:t>
            </a:r>
          </a:p>
          <a:p>
            <a:r>
              <a:rPr lang="en-US" dirty="0" smtClean="0"/>
              <a:t>Task: make your predictions on the (pre-processed) test data </a:t>
            </a:r>
          </a:p>
          <a:p>
            <a:r>
              <a:rPr lang="en-US" dirty="0" smtClean="0"/>
              <a:t>Task: calculate the RMSE of each model on the test data</a:t>
            </a:r>
          </a:p>
          <a:p>
            <a:r>
              <a:rPr lang="en-US" dirty="0" smtClean="0"/>
              <a:t>Bonus task: write a function that plots the predicted and actual time series for a specified model and </a:t>
            </a:r>
            <a:r>
              <a:rPr lang="en-US" u="sng" dirty="0" smtClean="0"/>
              <a:t>random</a:t>
            </a:r>
            <a:r>
              <a:rPr lang="en-US" dirty="0" smtClean="0"/>
              <a:t> day (see right)</a:t>
            </a:r>
          </a:p>
          <a:p>
            <a:r>
              <a:rPr lang="en-US" dirty="0" smtClean="0"/>
              <a:t>Which model performed best? What are the limitations of the random forest model?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31" y="3141662"/>
            <a:ext cx="4360818" cy="3074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90" y="1825625"/>
            <a:ext cx="4127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i="1" dirty="0"/>
              <a:t>Forecasting: Principles and Practice </a:t>
            </a:r>
            <a:r>
              <a:rPr lang="en-US" i="1" dirty="0" smtClean="0"/>
              <a:t>by Rob J Hyndman and </a:t>
            </a:r>
            <a:r>
              <a:rPr lang="en-US" i="1" dirty="0"/>
              <a:t>George </a:t>
            </a:r>
            <a:r>
              <a:rPr lang="en-US" i="1" dirty="0" err="1" smtClean="0"/>
              <a:t>Athanasopoulos</a:t>
            </a:r>
            <a:endParaRPr lang="en-US" i="1" dirty="0" smtClean="0"/>
          </a:p>
          <a:p>
            <a:r>
              <a:rPr lang="en-US" dirty="0" smtClean="0"/>
              <a:t>Excellent (free) book with R examples and more focus on traditional time series methods</a:t>
            </a:r>
            <a:endParaRPr lang="en-US" dirty="0"/>
          </a:p>
        </p:txBody>
      </p:sp>
      <p:pic>
        <p:nvPicPr>
          <p:cNvPr id="1026" name="Picture 2" descr="https://otexts.com/fpp2/fpp2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633413"/>
            <a:ext cx="38100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6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Competitions and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66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Western Power Distribution: Upcoming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01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Energy Systems Catapult (ESC) and Western Power Distribution (WPD) are launching three short (3-week) data science challenges </a:t>
            </a:r>
          </a:p>
          <a:p>
            <a:r>
              <a:rPr lang="en-US" dirty="0" smtClean="0"/>
              <a:t>First challenge investigates whether low resolution demand data (e.g. 30-min) can be used to estimate short duration, high resolution events (such as 1-min demand spikes) </a:t>
            </a:r>
          </a:p>
          <a:p>
            <a:r>
              <a:rPr lang="en-US" dirty="0" smtClean="0"/>
              <a:t>Kick-off event: 11/11/2021 </a:t>
            </a:r>
          </a:p>
          <a:p>
            <a:r>
              <a:rPr lang="en-US" dirty="0" smtClean="0"/>
              <a:t>Excellent opportunity to practice your data science skills; meet like-minded people working in the sector; study a real-world problem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52" y="2707145"/>
            <a:ext cx="4699489" cy="17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8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7154" cy="1325563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8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Today we are launching a </a:t>
            </a:r>
            <a:r>
              <a:rPr lang="en-US" dirty="0" err="1" smtClean="0"/>
              <a:t>Kaggle</a:t>
            </a:r>
            <a:r>
              <a:rPr lang="en-US" dirty="0" smtClean="0"/>
              <a:t> competition looking at non-intrusive load monitoring (NILM)</a:t>
            </a:r>
          </a:p>
          <a:p>
            <a:r>
              <a:rPr lang="en-US" dirty="0" smtClean="0"/>
              <a:t>Your task is to predict </a:t>
            </a:r>
            <a:r>
              <a:rPr lang="en-US" b="1" dirty="0" smtClean="0"/>
              <a:t>appliances</a:t>
            </a:r>
            <a:r>
              <a:rPr lang="en-US" dirty="0" smtClean="0"/>
              <a:t> being used based on recorded samples of voltage and current</a:t>
            </a:r>
          </a:p>
          <a:p>
            <a:r>
              <a:rPr lang="en-US" dirty="0" smtClean="0"/>
              <a:t>75% of the data is available in a training data set, 25% is held back in a test set</a:t>
            </a:r>
          </a:p>
          <a:p>
            <a:r>
              <a:rPr lang="en-US" dirty="0" smtClean="0"/>
              <a:t>You will be marked on </a:t>
            </a:r>
            <a:r>
              <a:rPr lang="en-US" b="1" dirty="0" smtClean="0"/>
              <a:t>classification accuracy</a:t>
            </a:r>
          </a:p>
          <a:p>
            <a:r>
              <a:rPr lang="en-US" b="1" dirty="0" smtClean="0"/>
              <a:t>£100 for winner; £50 for 2</a:t>
            </a:r>
            <a:r>
              <a:rPr lang="en-US" b="1" baseline="30000" dirty="0" smtClean="0"/>
              <a:t>nd</a:t>
            </a:r>
            <a:r>
              <a:rPr lang="en-US" b="1" dirty="0" smtClean="0"/>
              <a:t> and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places!</a:t>
            </a:r>
          </a:p>
          <a:p>
            <a:r>
              <a:rPr lang="en-US" dirty="0" smtClean="0"/>
              <a:t>Deadline is </a:t>
            </a:r>
            <a:r>
              <a:rPr lang="en-US" u="sng" dirty="0" smtClean="0"/>
              <a:t>Wednesday 17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November @ 11:59pm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07" t="1556" r="11822"/>
          <a:stretch/>
        </p:blipFill>
        <p:spPr>
          <a:xfrm>
            <a:off x="7119080" y="916786"/>
            <a:ext cx="4028100" cy="3619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2257" y="365125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Correlation of </a:t>
            </a:r>
            <a:r>
              <a:rPr lang="en-US" b="1" i="1" smtClean="0"/>
              <a:t>training features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83" y="5023941"/>
            <a:ext cx="3738197" cy="1457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258" y="4718981"/>
            <a:ext cx="24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Class labels (</a:t>
            </a:r>
            <a:r>
              <a:rPr lang="en-US" b="1" i="1" smtClean="0"/>
              <a:t>28 in total)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05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Make a submission is as simple as uploading a CSV file with</a:t>
            </a:r>
            <a:r>
              <a:rPr lang="en-US" dirty="0"/>
              <a:t> </a:t>
            </a:r>
            <a:r>
              <a:rPr lang="en-US" dirty="0" smtClean="0"/>
              <a:t>2 columns: </a:t>
            </a:r>
          </a:p>
          <a:p>
            <a:pPr lvl="1"/>
            <a:r>
              <a:rPr lang="en-US" dirty="0" smtClean="0"/>
              <a:t>id (corresponding to the ids in the test set)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ppliances (your prediction)</a:t>
            </a:r>
          </a:p>
          <a:p>
            <a:r>
              <a:rPr lang="en-US" dirty="0" smtClean="0"/>
              <a:t>We have made available a minimum viable submission: fitting a model, making predictions and saving the submission to a .CSV file</a:t>
            </a:r>
          </a:p>
          <a:p>
            <a:r>
              <a:rPr lang="en-US" b="1" dirty="0" smtClean="0"/>
              <a:t>If nothing else, try submitting an improved decision tree with some hyper-parameter tuning!</a:t>
            </a:r>
          </a:p>
          <a:p>
            <a:r>
              <a:rPr lang="en-US" dirty="0" smtClean="0"/>
              <a:t>More details are available on the </a:t>
            </a:r>
            <a:r>
              <a:rPr lang="en-US" dirty="0" err="1" smtClean="0"/>
              <a:t>Kaggle</a:t>
            </a:r>
            <a:r>
              <a:rPr lang="en-US" dirty="0" smtClean="0"/>
              <a:t> webpage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Good luck!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617971"/>
            <a:ext cx="48641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0338" y="22220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Submission format</a:t>
            </a:r>
            <a:endParaRPr lang="en-US" b="1" i="1" dirty="0"/>
          </a:p>
        </p:txBody>
      </p:sp>
      <p:sp>
        <p:nvSpPr>
          <p:cNvPr id="6" name="Rectangle 5"/>
          <p:cNvSpPr/>
          <p:nvPr/>
        </p:nvSpPr>
        <p:spPr>
          <a:xfrm>
            <a:off x="2262554" y="6126858"/>
            <a:ext cx="6702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https</a:t>
            </a:r>
            <a:r>
              <a:rPr lang="en-US" sz="2800" b="1" i="1" dirty="0" smtClean="0"/>
              <a:t>://</a:t>
            </a:r>
            <a:r>
              <a:rPr lang="en-US" sz="2800" b="1" i="1" dirty="0" err="1" smtClean="0"/>
              <a:t>www.kaggle.com</a:t>
            </a:r>
            <a:r>
              <a:rPr lang="en-US" sz="2800" b="1" i="1" dirty="0" smtClean="0"/>
              <a:t>/c/esda-nilm-2021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53647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single format 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25/12/2021</a:t>
            </a:r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</a:t>
            </a:r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argument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ymd_hms</a:t>
            </a:r>
            <a:r>
              <a:rPr lang="en-US" dirty="0" smtClean="0"/>
              <a:t>(d,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mr-IN" dirty="0" smtClean="0"/>
              <a:t>…</a:t>
            </a:r>
            <a:r>
              <a:rPr lang="en-AU" dirty="0" smtClean="0"/>
              <a:t>) </a:t>
            </a:r>
            <a:endParaRPr lang="en-US" dirty="0" smtClean="0"/>
          </a:p>
          <a:p>
            <a:r>
              <a:rPr lang="en-US" dirty="0" smtClean="0"/>
              <a:t>The time zone codes (which should be passed as strings) 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takes into consideration daylight savings time when necessary</a:t>
            </a:r>
          </a:p>
          <a:p>
            <a:r>
              <a:rPr lang="en-US" dirty="0" smtClean="0"/>
              <a:t>Convert between </a:t>
            </a:r>
            <a:r>
              <a:rPr lang="en-US" dirty="0" err="1" smtClean="0"/>
              <a:t>timezones</a:t>
            </a:r>
            <a:r>
              <a:rPr lang="en-US" dirty="0" smtClean="0"/>
              <a:t> using `</a:t>
            </a:r>
            <a:r>
              <a:rPr lang="en-US" dirty="0" err="1" smtClean="0"/>
              <a:t>with_tz</a:t>
            </a:r>
            <a:r>
              <a:rPr lang="en-US" dirty="0" smtClean="0"/>
              <a:t>()`</a:t>
            </a:r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Date/time data can be added or subtracted</a:t>
            </a:r>
          </a:p>
          <a:p>
            <a:r>
              <a:rPr lang="en-US" dirty="0" smtClean="0"/>
              <a:t>Using `seconds()`, `months()`, `years()` etc. </a:t>
            </a:r>
            <a:r>
              <a:rPr lang="en-US" dirty="0" smtClean="0"/>
              <a:t>creates </a:t>
            </a:r>
            <a:r>
              <a:rPr lang="en-US" dirty="0" smtClean="0"/>
              <a:t>a </a:t>
            </a:r>
            <a:r>
              <a:rPr lang="en-US" b="1" dirty="0" smtClean="0"/>
              <a:t>period</a:t>
            </a:r>
          </a:p>
          <a:p>
            <a:r>
              <a:rPr lang="en-US" dirty="0"/>
              <a:t>Adding/subtracting a </a:t>
            </a:r>
            <a:r>
              <a:rPr lang="en-US" dirty="0" smtClean="0"/>
              <a:t>period from a date-time returns a new date-time</a:t>
            </a:r>
          </a:p>
          <a:p>
            <a:r>
              <a:rPr lang="en-US" dirty="0" smtClean="0"/>
              <a:t>Subtracting two date-times returns a </a:t>
            </a:r>
            <a:r>
              <a:rPr lang="en-US" b="1" dirty="0" err="1" smtClean="0"/>
              <a:t>difftime</a:t>
            </a:r>
            <a:endParaRPr lang="en-US" b="1" dirty="0" smtClean="0"/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 smtClean="0"/>
              <a:t>Calculate the time in 123456789 seconds from now</a:t>
            </a:r>
          </a:p>
          <a:p>
            <a:pPr lvl="1"/>
            <a:r>
              <a:rPr lang="en-US" dirty="0" smtClean="0"/>
              <a:t>Calculate your age in </a:t>
            </a:r>
            <a:r>
              <a:rPr lang="en-US" u="sng" dirty="0" smtClean="0"/>
              <a:t>seconds</a:t>
            </a:r>
            <a:r>
              <a:rPr lang="en-US" dirty="0" smtClean="0"/>
              <a:t> by taking the difference between </a:t>
            </a:r>
            <a:r>
              <a:rPr lang="en-US" dirty="0" smtClean="0"/>
              <a:t>the </a:t>
            </a:r>
            <a:r>
              <a:rPr lang="en-US" smtClean="0"/>
              <a:t>time now </a:t>
            </a:r>
            <a:r>
              <a:rPr lang="en-US" smtClean="0"/>
              <a:t>and </a:t>
            </a:r>
            <a:r>
              <a:rPr lang="en-US" dirty="0" smtClean="0"/>
              <a:t>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8958" y="5621715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1153735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</a:t>
            </a:r>
            <a:r>
              <a:rPr lang="en-US" i="1" dirty="0" smtClean="0"/>
              <a:t>date/times: you </a:t>
            </a:r>
            <a:r>
              <a:rPr lang="en-US" i="1" dirty="0"/>
              <a:t>must consider whether you want to consider </a:t>
            </a:r>
            <a:r>
              <a:rPr lang="en-US" i="1" dirty="0" smtClean="0"/>
              <a:t>discontinuities in </a:t>
            </a:r>
            <a:r>
              <a:rPr lang="en-US" i="1" dirty="0"/>
              <a:t>the time </a:t>
            </a:r>
            <a:r>
              <a:rPr lang="en-US" i="1" dirty="0" smtClean="0"/>
              <a:t>line. </a:t>
            </a:r>
          </a:p>
          <a:p>
            <a:endParaRPr lang="en-US" i="1" dirty="0" smtClean="0"/>
          </a:p>
          <a:p>
            <a:r>
              <a:rPr lang="en-US" i="1" dirty="0" smtClean="0"/>
              <a:t>Suppose you want to know the time 3 hours after Saturday 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back): 2am or 1am? </a:t>
            </a:r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</a:p>
          <a:p>
            <a:r>
              <a:rPr lang="en-US" dirty="0" smtClean="0"/>
              <a:t>This daily crude oil price (WTI) data has a few missing values</a:t>
            </a:r>
          </a:p>
          <a:p>
            <a:r>
              <a:rPr lang="en-US" dirty="0" smtClean="0"/>
              <a:t>Task: count the number of NAs in the WTI column</a:t>
            </a:r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3042444"/>
            <a:ext cx="50673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6080" y="4983778"/>
            <a:ext cx="507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One </a:t>
            </a:r>
            <a:r>
              <a:rPr lang="en-US" sz="1600" i="1" dirty="0" err="1" smtClean="0"/>
              <a:t>upsampling</a:t>
            </a:r>
            <a:r>
              <a:rPr lang="en-US" sz="1600" i="1" dirty="0" smtClean="0"/>
              <a:t> method: join the data frame to a separate data frame with the desired date-time resolution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36223</TotalTime>
  <Words>2218</Words>
  <Application>Microsoft Macintosh PowerPoint</Application>
  <PresentationFormat>Widescreen</PresentationFormat>
  <Paragraphs>227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Cambria Math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Converting Time Zones</vt:lpstr>
      <vt:lpstr>Date-Time Arithmetic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Predictors</vt:lpstr>
      <vt:lpstr>Pre-Processing</vt:lpstr>
      <vt:lpstr>Fitting Models</vt:lpstr>
      <vt:lpstr>Evaluating the Models</vt:lpstr>
      <vt:lpstr>Plotting Residuals</vt:lpstr>
      <vt:lpstr>Model Evaluation on Test Data</vt:lpstr>
      <vt:lpstr>Further Reading</vt:lpstr>
      <vt:lpstr>Upcoming Competitions and Challenges</vt:lpstr>
      <vt:lpstr>Western Power Distribution: Upcoming Challenges</vt:lpstr>
      <vt:lpstr>Kaggle Competition </vt:lpstr>
      <vt:lpstr>Minimum Viable Submission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579</cp:revision>
  <cp:lastPrinted>2021-11-04T13:23:58Z</cp:lastPrinted>
  <dcterms:created xsi:type="dcterms:W3CDTF">2021-09-22T06:13:15Z</dcterms:created>
  <dcterms:modified xsi:type="dcterms:W3CDTF">2021-11-04T13:25:00Z</dcterms:modified>
</cp:coreProperties>
</file>